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3440" y="754380"/>
            <a:ext cx="6339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1500" b="1" spc="50" kern="0" dirty="0">
                <a:solidFill>
                  <a:srgbClr val="636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SUMMER 2026 | SUMMIT | TOOLKIT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804672" y="3182112"/>
            <a:ext cx="8778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6800" b="1" dirty="0">
                <a:solidFill>
                  <a:srgbClr val="636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Summer Time</a:t>
            </a:r>
            <a:endParaRPr lang="en-US" sz="6800" dirty="0"/>
          </a:p>
        </p:txBody>
      </p:sp>
      <p:sp>
        <p:nvSpPr>
          <p:cNvPr id="4" name="Text 2"/>
          <p:cNvSpPr/>
          <p:nvPr/>
        </p:nvSpPr>
        <p:spPr>
          <a:xfrm>
            <a:off x="804672" y="4347972"/>
            <a:ext cx="1058265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6800" b="1" dirty="0">
                <a:solidFill>
                  <a:srgbClr val="636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Report</a:t>
            </a:r>
            <a:endParaRPr lang="en-US" sz="6800" dirty="0"/>
          </a:p>
        </p:txBody>
      </p:sp>
      <p:sp>
        <p:nvSpPr>
          <p:cNvPr id="5" name="Text 3"/>
          <p:cNvSpPr/>
          <p:nvPr/>
        </p:nvSpPr>
        <p:spPr>
          <a:xfrm>
            <a:off x="853440" y="5760720"/>
            <a:ext cx="670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800" dirty="0">
                <a:solidFill>
                  <a:srgbClr val="636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clear recap of what moved the season forward.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2F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04672" y="685800"/>
            <a:ext cx="63398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6400" b="1" dirty="0">
                <a:solidFill>
                  <a:srgbClr val="223E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We Are</a:t>
            </a:r>
            <a:endParaRPr lang="en-US" sz="6400" dirty="0"/>
          </a:p>
        </p:txBody>
      </p:sp>
      <p:sp>
        <p:nvSpPr>
          <p:cNvPr id="3" name="Text 1"/>
          <p:cNvSpPr/>
          <p:nvPr/>
        </p:nvSpPr>
        <p:spPr>
          <a:xfrm>
            <a:off x="829056" y="2400300"/>
            <a:ext cx="54864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2400" dirty="0">
                <a:solidFill>
                  <a:srgbClr val="223E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starting point we use to align the work, the people, and the season ahead.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8290560" y="1501902"/>
            <a:ext cx="1097280" cy="1097280"/>
          </a:xfrm>
          <a:prstGeom prst="ellipse">
            <a:avLst/>
          </a:prstGeom>
          <a:solidFill>
            <a:srgbClr val="FFBC90"/>
          </a:solidFill>
          <a:ln/>
        </p:spPr>
      </p:sp>
      <p:sp>
        <p:nvSpPr>
          <p:cNvPr id="5" name="Shape 3"/>
          <p:cNvSpPr/>
          <p:nvPr/>
        </p:nvSpPr>
        <p:spPr>
          <a:xfrm>
            <a:off x="9387840" y="2880360"/>
            <a:ext cx="731520" cy="733806"/>
          </a:xfrm>
          <a:prstGeom prst="ellipse">
            <a:avLst/>
          </a:prstGeom>
          <a:solidFill>
            <a:srgbClr val="4D81D2"/>
          </a:solidFill>
          <a:ln/>
        </p:spPr>
      </p:sp>
      <p:sp>
        <p:nvSpPr>
          <p:cNvPr id="6" name="Shape 4"/>
          <p:cNvSpPr/>
          <p:nvPr/>
        </p:nvSpPr>
        <p:spPr>
          <a:xfrm rot="960000">
            <a:off x="8351520" y="3614166"/>
            <a:ext cx="1584960" cy="1508760"/>
          </a:xfrm>
          <a:prstGeom prst="star5">
            <a:avLst/>
          </a:prstGeom>
          <a:solidFill>
            <a:srgbClr val="38BDF8"/>
          </a:solidFill>
          <a:ln/>
        </p:spPr>
      </p:sp>
      <p:sp>
        <p:nvSpPr>
          <p:cNvPr id="7" name="Text 5"/>
          <p:cNvSpPr/>
          <p:nvPr/>
        </p:nvSpPr>
        <p:spPr>
          <a:xfrm>
            <a:off x="8046720" y="5417820"/>
            <a:ext cx="2682240" cy="4800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65656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SHARED BASELINE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04672" y="548640"/>
            <a:ext cx="8534400" cy="8915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6000" b="1" dirty="0">
                <a:solidFill>
                  <a:srgbClr val="223E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Highlights</a:t>
            </a:r>
            <a:endParaRPr lang="en-US" sz="6000" dirty="0"/>
          </a:p>
        </p:txBody>
      </p:sp>
      <p:sp>
        <p:nvSpPr>
          <p:cNvPr id="3" name="Text 1"/>
          <p:cNvSpPr/>
          <p:nvPr/>
        </p:nvSpPr>
        <p:spPr>
          <a:xfrm>
            <a:off x="829056" y="1577340"/>
            <a:ext cx="7315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1800" dirty="0">
                <a:solidFill>
                  <a:srgbClr val="65656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moments that defined the season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804672" y="2537460"/>
            <a:ext cx="3169920" cy="3360420"/>
          </a:xfrm>
          <a:prstGeom prst="roundRect">
            <a:avLst>
              <a:gd name="adj" fmla="val 2311"/>
            </a:avLst>
          </a:prstGeom>
          <a:solidFill>
            <a:srgbClr val="F2FAFF"/>
          </a:solidFill>
          <a:ln w="11430">
            <a:solidFill>
              <a:srgbClr val="D7E9F2"/>
            </a:solidFill>
            <a:prstDash val="solid"/>
            <a:headEnd type="none"/>
            <a:tailEnd type="none"/>
          </a:ln>
        </p:spPr>
      </p:sp>
      <p:sp>
        <p:nvSpPr>
          <p:cNvPr id="5" name="Shape 3"/>
          <p:cNvSpPr/>
          <p:nvPr/>
        </p:nvSpPr>
        <p:spPr>
          <a:xfrm>
            <a:off x="1097280" y="2880360"/>
            <a:ext cx="548640" cy="548640"/>
          </a:xfrm>
          <a:prstGeom prst="ellipse">
            <a:avLst/>
          </a:prstGeom>
          <a:solidFill>
            <a:srgbClr val="FFBC90"/>
          </a:solidFill>
          <a:ln/>
        </p:spPr>
      </p:sp>
      <p:sp>
        <p:nvSpPr>
          <p:cNvPr id="6" name="Text 4"/>
          <p:cNvSpPr/>
          <p:nvPr/>
        </p:nvSpPr>
        <p:spPr>
          <a:xfrm>
            <a:off x="1097280" y="3703320"/>
            <a:ext cx="2560320" cy="4800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200" b="1" dirty="0">
                <a:solidFill>
                  <a:srgbClr val="223E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Season Kickoff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097280" y="4457700"/>
            <a:ext cx="24384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65656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programs launched across every region, right on schedule.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11040" y="2537460"/>
            <a:ext cx="3169920" cy="3360420"/>
          </a:xfrm>
          <a:prstGeom prst="roundRect">
            <a:avLst>
              <a:gd name="adj" fmla="val 2311"/>
            </a:avLst>
          </a:prstGeom>
          <a:solidFill>
            <a:srgbClr val="F2FAFF"/>
          </a:solidFill>
          <a:ln w="11430">
            <a:solidFill>
              <a:srgbClr val="D7E9F2"/>
            </a:solidFill>
            <a:prstDash val="solid"/>
            <a:headEnd type="none"/>
            <a:tailEnd type="none"/>
          </a:ln>
        </p:spPr>
      </p:sp>
      <p:sp>
        <p:nvSpPr>
          <p:cNvPr id="9" name="Shape 7"/>
          <p:cNvSpPr/>
          <p:nvPr/>
        </p:nvSpPr>
        <p:spPr>
          <a:xfrm>
            <a:off x="4803648" y="2880360"/>
            <a:ext cx="548640" cy="548640"/>
          </a:xfrm>
          <a:prstGeom prst="parallelogram">
            <a:avLst/>
          </a:prstGeom>
          <a:solidFill>
            <a:srgbClr val="4D81D2"/>
          </a:solidFill>
          <a:ln/>
        </p:spPr>
      </p:sp>
      <p:sp>
        <p:nvSpPr>
          <p:cNvPr id="10" name="Text 8"/>
          <p:cNvSpPr/>
          <p:nvPr/>
        </p:nvSpPr>
        <p:spPr>
          <a:xfrm>
            <a:off x="4803648" y="3703320"/>
            <a:ext cx="2560320" cy="4800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200" b="1" dirty="0">
                <a:solidFill>
                  <a:srgbClr val="223E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Community Growth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4803648" y="4457700"/>
            <a:ext cx="24384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65656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More people joined this summer than in any season before it.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8205216" y="2537460"/>
            <a:ext cx="3169920" cy="3360420"/>
          </a:xfrm>
          <a:prstGeom prst="roundRect">
            <a:avLst>
              <a:gd name="adj" fmla="val 2311"/>
            </a:avLst>
          </a:prstGeom>
          <a:solidFill>
            <a:srgbClr val="F2FAFF"/>
          </a:solidFill>
          <a:ln w="11430">
            <a:solidFill>
              <a:srgbClr val="D7E9F2"/>
            </a:solidFill>
            <a:prstDash val="solid"/>
            <a:headEnd type="none"/>
            <a:tailEnd type="none"/>
          </a:ln>
        </p:spPr>
      </p:sp>
      <p:sp>
        <p:nvSpPr>
          <p:cNvPr id="13" name="Shape 11"/>
          <p:cNvSpPr/>
          <p:nvPr/>
        </p:nvSpPr>
        <p:spPr>
          <a:xfrm rot="720000">
            <a:off x="8473440" y="2846070"/>
            <a:ext cx="633984" cy="630936"/>
          </a:xfrm>
          <a:prstGeom prst="star5">
            <a:avLst/>
          </a:prstGeom>
          <a:solidFill>
            <a:srgbClr val="38BDF8"/>
          </a:solidFill>
          <a:ln/>
        </p:spPr>
      </p:sp>
      <p:sp>
        <p:nvSpPr>
          <p:cNvPr id="14" name="Text 12"/>
          <p:cNvSpPr/>
          <p:nvPr/>
        </p:nvSpPr>
        <p:spPr>
          <a:xfrm>
            <a:off x="8510016" y="3703320"/>
            <a:ext cx="2560320" cy="4800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200" b="1" dirty="0">
                <a:solidFill>
                  <a:srgbClr val="223E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Standout Moments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8510016" y="4457700"/>
            <a:ext cx="24384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65656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handful of projects carried the energy for the whole team.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10850880" y="445770"/>
            <a:ext cx="841248" cy="836676"/>
          </a:xfrm>
          <a:prstGeom prst="ellipse">
            <a:avLst/>
          </a:prstGeom>
          <a:solidFill>
            <a:srgbClr val="FFBC90"/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2F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04672" y="548640"/>
            <a:ext cx="8778240" cy="8915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6000" b="1" dirty="0">
                <a:solidFill>
                  <a:srgbClr val="223E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the Numbers</a:t>
            </a:r>
            <a:endParaRPr lang="en-US" sz="6000" dirty="0"/>
          </a:p>
        </p:txBody>
      </p:sp>
      <p:sp>
        <p:nvSpPr>
          <p:cNvPr id="3" name="Text 1"/>
          <p:cNvSpPr/>
          <p:nvPr/>
        </p:nvSpPr>
        <p:spPr>
          <a:xfrm>
            <a:off x="829056" y="1577340"/>
            <a:ext cx="7315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1800" dirty="0">
                <a:solidFill>
                  <a:srgbClr val="65656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signals that give this season its shape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804672" y="2468880"/>
            <a:ext cx="2255520" cy="3634740"/>
          </a:xfrm>
          <a:prstGeom prst="roundRect">
            <a:avLst>
              <a:gd name="adj" fmla="val 3652"/>
            </a:avLst>
          </a:prstGeom>
          <a:solidFill>
            <a:srgbClr val="FFFFFF"/>
          </a:solidFill>
          <a:ln w="11430">
            <a:solidFill>
              <a:srgbClr val="D7E9F2"/>
            </a:solidFill>
            <a:prstDash val="solid"/>
            <a:headEnd type="none"/>
            <a:tailEnd type="none"/>
          </a:ln>
        </p:spPr>
      </p:sp>
      <p:sp>
        <p:nvSpPr>
          <p:cNvPr id="5" name="Text 3"/>
          <p:cNvSpPr/>
          <p:nvPr/>
        </p:nvSpPr>
        <p:spPr>
          <a:xfrm>
            <a:off x="1097280" y="2880360"/>
            <a:ext cx="164592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1400" b="1" dirty="0">
                <a:solidFill>
                  <a:srgbClr val="65656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REACH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1097280" y="3497580"/>
            <a:ext cx="1645920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000" b="1" dirty="0">
                <a:solidFill>
                  <a:srgbClr val="223E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128K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1097280" y="4389120"/>
            <a:ext cx="16459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65656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People reached across summer channels.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3364992" y="2468880"/>
            <a:ext cx="2255520" cy="3634740"/>
          </a:xfrm>
          <a:prstGeom prst="roundRect">
            <a:avLst>
              <a:gd name="adj" fmla="val 3652"/>
            </a:avLst>
          </a:prstGeom>
          <a:solidFill>
            <a:srgbClr val="FFFFFF"/>
          </a:solidFill>
          <a:ln w="11430">
            <a:solidFill>
              <a:srgbClr val="D7E9F2"/>
            </a:solidFill>
            <a:prstDash val="solid"/>
            <a:headEnd type="none"/>
            <a:tailEnd type="none"/>
          </a:ln>
        </p:spPr>
      </p:sp>
      <p:sp>
        <p:nvSpPr>
          <p:cNvPr id="9" name="Text 7"/>
          <p:cNvSpPr/>
          <p:nvPr/>
        </p:nvSpPr>
        <p:spPr>
          <a:xfrm>
            <a:off x="3657600" y="2880360"/>
            <a:ext cx="164592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1400" b="1" dirty="0">
                <a:solidFill>
                  <a:srgbClr val="65656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ENGAGEMENT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3657600" y="3497580"/>
            <a:ext cx="1645920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000" b="1" dirty="0">
                <a:solidFill>
                  <a:srgbClr val="223E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42%</a:t>
            </a:r>
            <a:endParaRPr lang="en-US" sz="4000" dirty="0"/>
          </a:p>
        </p:txBody>
      </p:sp>
      <p:sp>
        <p:nvSpPr>
          <p:cNvPr id="11" name="Text 9"/>
          <p:cNvSpPr/>
          <p:nvPr/>
        </p:nvSpPr>
        <p:spPr>
          <a:xfrm>
            <a:off x="3657600" y="4389120"/>
            <a:ext cx="16459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65656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Average engagement, up from spring.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5925312" y="2468880"/>
            <a:ext cx="2255520" cy="3634740"/>
          </a:xfrm>
          <a:prstGeom prst="roundRect">
            <a:avLst>
              <a:gd name="adj" fmla="val 3652"/>
            </a:avLst>
          </a:prstGeom>
          <a:solidFill>
            <a:srgbClr val="FFFFFF"/>
          </a:solidFill>
          <a:ln w="11430">
            <a:solidFill>
              <a:srgbClr val="D7E9F2"/>
            </a:solidFill>
            <a:prstDash val="solid"/>
            <a:headEnd type="none"/>
            <a:tailEnd type="none"/>
          </a:ln>
        </p:spPr>
      </p:sp>
      <p:sp>
        <p:nvSpPr>
          <p:cNvPr id="13" name="Text 11"/>
          <p:cNvSpPr/>
          <p:nvPr/>
        </p:nvSpPr>
        <p:spPr>
          <a:xfrm>
            <a:off x="6217920" y="2880360"/>
            <a:ext cx="164592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1400" b="1" dirty="0">
                <a:solidFill>
                  <a:srgbClr val="65656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COMPLETION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217920" y="3497580"/>
            <a:ext cx="1645920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000" b="1" dirty="0">
                <a:solidFill>
                  <a:srgbClr val="223E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91%</a:t>
            </a:r>
            <a:endParaRPr lang="en-US" sz="4000" dirty="0"/>
          </a:p>
        </p:txBody>
      </p:sp>
      <p:sp>
        <p:nvSpPr>
          <p:cNvPr id="15" name="Text 13"/>
          <p:cNvSpPr/>
          <p:nvPr/>
        </p:nvSpPr>
        <p:spPr>
          <a:xfrm>
            <a:off x="6217920" y="4389120"/>
            <a:ext cx="16459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65656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Programs that finished on schedule.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8485632" y="2468880"/>
            <a:ext cx="2255520" cy="3634740"/>
          </a:xfrm>
          <a:prstGeom prst="roundRect">
            <a:avLst>
              <a:gd name="adj" fmla="val 3652"/>
            </a:avLst>
          </a:prstGeom>
          <a:solidFill>
            <a:srgbClr val="FFFFFF"/>
          </a:solidFill>
          <a:ln w="11430">
            <a:solidFill>
              <a:srgbClr val="D7E9F2"/>
            </a:solidFill>
            <a:prstDash val="solid"/>
            <a:headEnd type="none"/>
            <a:tailEnd type="none"/>
          </a:ln>
        </p:spPr>
      </p:sp>
      <p:sp>
        <p:nvSpPr>
          <p:cNvPr id="17" name="Text 15"/>
          <p:cNvSpPr/>
          <p:nvPr/>
        </p:nvSpPr>
        <p:spPr>
          <a:xfrm>
            <a:off x="8778240" y="2880360"/>
            <a:ext cx="164592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1400" b="1" dirty="0">
                <a:solidFill>
                  <a:srgbClr val="65656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TEAM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8778240" y="3497580"/>
            <a:ext cx="1645920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000" b="1" dirty="0">
                <a:solidFill>
                  <a:srgbClr val="223E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+12</a:t>
            </a:r>
            <a:endParaRPr lang="en-US" sz="4000" dirty="0"/>
          </a:p>
        </p:txBody>
      </p:sp>
      <p:sp>
        <p:nvSpPr>
          <p:cNvPr id="19" name="Text 17"/>
          <p:cNvSpPr/>
          <p:nvPr/>
        </p:nvSpPr>
        <p:spPr>
          <a:xfrm>
            <a:off x="8778240" y="4389120"/>
            <a:ext cx="16459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65656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Contributors who joined this season.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10850880" y="445770"/>
            <a:ext cx="841248" cy="836676"/>
          </a:xfrm>
          <a:prstGeom prst="ellipse">
            <a:avLst/>
          </a:prstGeom>
          <a:solidFill>
            <a:srgbClr val="FFBC90"/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04672" y="548640"/>
            <a:ext cx="10241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5200" b="1" dirty="0">
                <a:solidFill>
                  <a:srgbClr val="223E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Season, Step by Step</a:t>
            </a:r>
            <a:endParaRPr lang="en-US" sz="5200" dirty="0"/>
          </a:p>
        </p:txBody>
      </p:sp>
      <p:sp>
        <p:nvSpPr>
          <p:cNvPr id="3" name="Shape 1"/>
          <p:cNvSpPr/>
          <p:nvPr/>
        </p:nvSpPr>
        <p:spPr>
          <a:xfrm>
            <a:off x="804672" y="3579876"/>
            <a:ext cx="10582656" cy="0"/>
          </a:xfrm>
          <a:prstGeom prst="line">
            <a:avLst/>
          </a:prstGeom>
          <a:noFill/>
          <a:ln w="19050">
            <a:solidFill>
              <a:srgbClr val="D8DEE3"/>
            </a:solidFill>
            <a:prstDash val="solid"/>
            <a:headEnd type="none"/>
            <a:tailEnd type="none"/>
          </a:ln>
        </p:spPr>
      </p:sp>
      <p:sp>
        <p:nvSpPr>
          <p:cNvPr id="4" name="Text 2"/>
          <p:cNvSpPr/>
          <p:nvPr/>
        </p:nvSpPr>
        <p:spPr>
          <a:xfrm>
            <a:off x="804672" y="2606040"/>
            <a:ext cx="2194560" cy="4800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2200" b="1" dirty="0">
                <a:solidFill>
                  <a:srgbClr val="223E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Kickoff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804672" y="3909060"/>
            <a:ext cx="2194560" cy="8915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65656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Plans locked, teams assigned, tools ready.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1621536" y="3483864"/>
            <a:ext cx="164592" cy="164592"/>
          </a:xfrm>
          <a:prstGeom prst="ellipse">
            <a:avLst/>
          </a:prstGeom>
          <a:solidFill>
            <a:srgbClr val="0A84FF"/>
          </a:solidFill>
          <a:ln/>
        </p:spPr>
      </p:sp>
      <p:sp>
        <p:nvSpPr>
          <p:cNvPr id="7" name="Text 5"/>
          <p:cNvSpPr/>
          <p:nvPr/>
        </p:nvSpPr>
        <p:spPr>
          <a:xfrm>
            <a:off x="3486912" y="2606040"/>
            <a:ext cx="2194560" cy="4800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2200" b="1" dirty="0">
                <a:solidFill>
                  <a:srgbClr val="223E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3486912" y="3909060"/>
            <a:ext cx="2194560" cy="8915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65656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Programs launched and the first signals came in.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303776" y="3483864"/>
            <a:ext cx="164592" cy="164592"/>
          </a:xfrm>
          <a:prstGeom prst="ellipse">
            <a:avLst/>
          </a:prstGeom>
          <a:solidFill>
            <a:srgbClr val="0A84FF"/>
          </a:solidFill>
          <a:ln/>
        </p:spPr>
      </p:sp>
      <p:sp>
        <p:nvSpPr>
          <p:cNvPr id="10" name="Text 8"/>
          <p:cNvSpPr/>
          <p:nvPr/>
        </p:nvSpPr>
        <p:spPr>
          <a:xfrm>
            <a:off x="6169152" y="2606040"/>
            <a:ext cx="2194560" cy="4800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2200" b="1" dirty="0">
                <a:solidFill>
                  <a:srgbClr val="223E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Peak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6169152" y="3909060"/>
            <a:ext cx="2194560" cy="8915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65656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Engagement and reach hit their high point.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6986016" y="3483864"/>
            <a:ext cx="164592" cy="164592"/>
          </a:xfrm>
          <a:prstGeom prst="ellipse">
            <a:avLst/>
          </a:prstGeom>
          <a:solidFill>
            <a:srgbClr val="0A84FF"/>
          </a:solidFill>
          <a:ln/>
        </p:spPr>
      </p:sp>
      <p:sp>
        <p:nvSpPr>
          <p:cNvPr id="13" name="Text 11"/>
          <p:cNvSpPr/>
          <p:nvPr/>
        </p:nvSpPr>
        <p:spPr>
          <a:xfrm>
            <a:off x="8851392" y="2606040"/>
            <a:ext cx="2438400" cy="4800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2200" b="1" dirty="0">
                <a:solidFill>
                  <a:srgbClr val="223E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Wrap-up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8851392" y="3909060"/>
            <a:ext cx="2438400" cy="8915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65656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Results reviewed and shared with the team.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9668256" y="3483864"/>
            <a:ext cx="164592" cy="164592"/>
          </a:xfrm>
          <a:prstGeom prst="ellipse">
            <a:avLst/>
          </a:prstGeom>
          <a:solidFill>
            <a:srgbClr val="0A84FF"/>
          </a:solidFill>
          <a:ln/>
        </p:spPr>
      </p:sp>
      <p:sp>
        <p:nvSpPr>
          <p:cNvPr id="16" name="Shape 14"/>
          <p:cNvSpPr/>
          <p:nvPr/>
        </p:nvSpPr>
        <p:spPr>
          <a:xfrm>
            <a:off x="11253216" y="445770"/>
            <a:ext cx="609600" cy="610362"/>
          </a:xfrm>
          <a:prstGeom prst="ellipse">
            <a:avLst/>
          </a:prstGeom>
          <a:solidFill>
            <a:srgbClr val="FFBC90"/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25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04672" y="685800"/>
            <a:ext cx="8534400" cy="8915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6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What's Next</a:t>
            </a:r>
            <a:endParaRPr lang="en-US" sz="6000" dirty="0"/>
          </a:p>
        </p:txBody>
      </p:sp>
      <p:sp>
        <p:nvSpPr>
          <p:cNvPr id="3" name="Shape 1"/>
          <p:cNvSpPr/>
          <p:nvPr/>
        </p:nvSpPr>
        <p:spPr>
          <a:xfrm>
            <a:off x="804672" y="2273427"/>
            <a:ext cx="7802880" cy="0"/>
          </a:xfrm>
          <a:prstGeom prst="line">
            <a:avLst/>
          </a:prstGeom>
          <a:noFill/>
          <a:ln w="11430">
            <a:solidFill>
              <a:srgbClr val="315570"/>
            </a:solidFill>
            <a:prstDash val="solid"/>
            <a:headEnd type="none"/>
            <a:tailEnd type="none"/>
          </a:ln>
        </p:spPr>
      </p:sp>
      <p:sp>
        <p:nvSpPr>
          <p:cNvPr id="4" name="Shape 2"/>
          <p:cNvSpPr/>
          <p:nvPr/>
        </p:nvSpPr>
        <p:spPr>
          <a:xfrm>
            <a:off x="804672" y="2852928"/>
            <a:ext cx="164592" cy="164592"/>
          </a:xfrm>
          <a:prstGeom prst="ellipse">
            <a:avLst/>
          </a:prstGeom>
          <a:solidFill>
            <a:srgbClr val="FFBC90"/>
          </a:solidFill>
          <a:ln/>
        </p:spPr>
      </p:sp>
      <p:sp>
        <p:nvSpPr>
          <p:cNvPr id="5" name="Text 3"/>
          <p:cNvSpPr/>
          <p:nvPr/>
        </p:nvSpPr>
        <p:spPr>
          <a:xfrm>
            <a:off x="1219200" y="2777490"/>
            <a:ext cx="9022080" cy="4800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Name an owner for every open item</a:t>
            </a:r>
            <a:endParaRPr lang="en-US" sz="2100" dirty="0"/>
          </a:p>
        </p:txBody>
      </p:sp>
      <p:sp>
        <p:nvSpPr>
          <p:cNvPr id="6" name="Shape 4"/>
          <p:cNvSpPr/>
          <p:nvPr/>
        </p:nvSpPr>
        <p:spPr>
          <a:xfrm>
            <a:off x="804672" y="3703320"/>
            <a:ext cx="164592" cy="164592"/>
          </a:xfrm>
          <a:prstGeom prst="ellipse">
            <a:avLst/>
          </a:prstGeom>
          <a:solidFill>
            <a:srgbClr val="FFBC90"/>
          </a:solidFill>
          <a:ln/>
        </p:spPr>
      </p:sp>
      <p:sp>
        <p:nvSpPr>
          <p:cNvPr id="7" name="Text 5"/>
          <p:cNvSpPr/>
          <p:nvPr/>
        </p:nvSpPr>
        <p:spPr>
          <a:xfrm>
            <a:off x="1219200" y="3600450"/>
            <a:ext cx="9022080" cy="4800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Lock the plan for next season's kickoff</a:t>
            </a:r>
            <a:endParaRPr lang="en-US" sz="2100" dirty="0"/>
          </a:p>
        </p:txBody>
      </p:sp>
      <p:sp>
        <p:nvSpPr>
          <p:cNvPr id="8" name="Shape 6"/>
          <p:cNvSpPr/>
          <p:nvPr/>
        </p:nvSpPr>
        <p:spPr>
          <a:xfrm>
            <a:off x="804672" y="4526280"/>
            <a:ext cx="164592" cy="164592"/>
          </a:xfrm>
          <a:prstGeom prst="ellipse">
            <a:avLst/>
          </a:prstGeom>
          <a:solidFill>
            <a:srgbClr val="FFBC90"/>
          </a:solidFill>
          <a:ln/>
        </p:spPr>
      </p:sp>
      <p:sp>
        <p:nvSpPr>
          <p:cNvPr id="9" name="Text 7"/>
          <p:cNvSpPr/>
          <p:nvPr/>
        </p:nvSpPr>
        <p:spPr>
          <a:xfrm>
            <a:off x="1219200" y="4423410"/>
            <a:ext cx="9022080" cy="4800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Share the recap with the wider team</a:t>
            </a:r>
            <a:endParaRPr lang="en-US" sz="2100" dirty="0"/>
          </a:p>
        </p:txBody>
      </p:sp>
      <p:sp>
        <p:nvSpPr>
          <p:cNvPr id="10" name="Shape 8"/>
          <p:cNvSpPr/>
          <p:nvPr/>
        </p:nvSpPr>
        <p:spPr>
          <a:xfrm>
            <a:off x="804672" y="5349240"/>
            <a:ext cx="164592" cy="164592"/>
          </a:xfrm>
          <a:prstGeom prst="ellipse">
            <a:avLst/>
          </a:prstGeom>
          <a:solidFill>
            <a:srgbClr val="FFBC90"/>
          </a:solidFill>
          <a:ln/>
        </p:spPr>
      </p:sp>
      <p:sp>
        <p:nvSpPr>
          <p:cNvPr id="11" name="Text 9"/>
          <p:cNvSpPr/>
          <p:nvPr/>
        </p:nvSpPr>
        <p:spPr>
          <a:xfrm>
            <a:off x="1219200" y="5246370"/>
            <a:ext cx="9997440" cy="4800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Turn this season's wins into next season's baseline</a:t>
            </a:r>
            <a:endParaRPr lang="en-US" sz="2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3440" y="754380"/>
            <a:ext cx="707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1500" b="1" spc="50" kern="0" dirty="0">
                <a:solidFill>
                  <a:srgbClr val="636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QUESTIONS | FEEDBACK | NEXT SEASON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853440" y="3737610"/>
            <a:ext cx="6827520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200" b="1" dirty="0">
                <a:solidFill>
                  <a:srgbClr val="636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</a:t>
            </a:r>
            <a:endParaRPr lang="en-US" sz="7200" dirty="0"/>
          </a:p>
        </p:txBody>
      </p:sp>
      <p:sp>
        <p:nvSpPr>
          <p:cNvPr id="4" name="Text 2"/>
          <p:cNvSpPr/>
          <p:nvPr/>
        </p:nvSpPr>
        <p:spPr>
          <a:xfrm>
            <a:off x="853440" y="5212080"/>
            <a:ext cx="7339584" cy="4800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800" dirty="0">
                <a:solidFill>
                  <a:srgbClr val="636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Let's carry the strongest signals into the season ahead.</a:t>
            </a:r>
            <a:endParaRPr lang="en-US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OpenSlideX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Summer Time Report</dc:title>
  <dc:subject>Presentation exported from OpenSlideX Workbench</dc:subject>
  <dc:creator>OpenSlideX</dc:creator>
  <cp:lastModifiedBy>OpenSlideX</cp:lastModifiedBy>
  <cp:revision>1</cp:revision>
  <dcterms:created xsi:type="dcterms:W3CDTF">2026-08-28T09:44:41Z</dcterms:created>
  <dcterms:modified xsi:type="dcterms:W3CDTF">2026-08-28T09:44:41Z</dcterms:modified>
</cp:coreProperties>
</file>